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63" r:id="rId5"/>
    <p:sldId id="265" r:id="rId6"/>
    <p:sldId id="266" r:id="rId7"/>
    <p:sldId id="267" r:id="rId8"/>
    <p:sldId id="268" r:id="rId9"/>
    <p:sldId id="270" r:id="rId10"/>
    <p:sldId id="271" r:id="rId11"/>
    <p:sldId id="290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947" autoAdjust="0"/>
    <p:restoredTop sz="94660"/>
  </p:normalViewPr>
  <p:slideViewPr>
    <p:cSldViewPr snapToGrid="0">
      <p:cViewPr varScale="1">
        <p:scale>
          <a:sx n="88" d="100"/>
          <a:sy n="88" d="100"/>
        </p:scale>
        <p:origin x="326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10/27/2019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249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10/27/2019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560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10/27/2019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286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10/27/2019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6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10/27/2019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547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10/27/2019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149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10/27/2019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43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10/27/2019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084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10/27/2019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063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10/27/2019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537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10/27/2019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876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10/27/2019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300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999735"/>
          </a:xfrm>
        </p:spPr>
        <p:txBody>
          <a:bodyPr>
            <a:normAutofit/>
          </a:bodyPr>
          <a:lstStyle/>
          <a:p>
            <a:r>
              <a:rPr lang="ru-RU" sz="3200" b="1" dirty="0"/>
              <a:t>Стили руководства и типология руководителей в организации</a:t>
            </a:r>
            <a:endParaRPr lang="en-US" sz="3200" b="1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8287" y="2199736"/>
            <a:ext cx="8695426" cy="43218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20133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98120"/>
            <a:ext cx="12024360" cy="6797040"/>
          </a:xfrm>
        </p:spPr>
        <p:txBody>
          <a:bodyPr>
            <a:normAutofit fontScale="70000" lnSpcReduction="20000"/>
          </a:bodyPr>
          <a:lstStyle/>
          <a:p>
            <a:pPr hangingPunct="0"/>
            <a:r>
              <a:rPr lang="ru-RU" sz="3600" b="1" i="1" u="sng" dirty="0"/>
              <a:t>Субъективные факторы:</a:t>
            </a:r>
            <a:endParaRPr lang="ru-RU" sz="3600" b="1" u="sng" dirty="0"/>
          </a:p>
          <a:p>
            <a:pPr hangingPunct="0"/>
            <a:r>
              <a:rPr lang="ru-RU" sz="3600" b="1" i="1" dirty="0"/>
              <a:t>* индивидуально-психические особенности личности руководителя </a:t>
            </a:r>
            <a:r>
              <a:rPr lang="ru-RU" sz="3600" b="1" dirty="0"/>
              <a:t>(характер, темперамент, способности, волевые качества и др.);</a:t>
            </a:r>
          </a:p>
          <a:p>
            <a:pPr hangingPunct="0"/>
            <a:r>
              <a:rPr lang="ru-RU" sz="3600" b="1" dirty="0"/>
              <a:t>* </a:t>
            </a:r>
            <a:r>
              <a:rPr lang="ru-RU" sz="3600" b="1" i="1" dirty="0"/>
              <a:t>наличие у руководителя авторитета. </a:t>
            </a:r>
            <a:r>
              <a:rPr lang="ru-RU" sz="3600" b="1" dirty="0"/>
              <a:t>Авторитетный руководитель, как правило, более демократичен, потому что авторитет является той силой, которая воздействует на подчиненных кроме прямого управленческого воздействия. И наоборот, отсутствие авторитета руководитель пытается компенсировать жесткими, директивными действиями;</a:t>
            </a:r>
          </a:p>
          <a:p>
            <a:pPr hangingPunct="0"/>
            <a:r>
              <a:rPr lang="ru-RU" sz="3600" b="1" i="1" dirty="0"/>
              <a:t>* уровень общей и управленческой культуры, образования </a:t>
            </a:r>
            <a:r>
              <a:rPr lang="ru-RU" sz="3600" b="1" dirty="0"/>
              <a:t>(в частности, знание основ теории управления);</a:t>
            </a:r>
          </a:p>
          <a:p>
            <a:pPr hangingPunct="0"/>
            <a:r>
              <a:rPr lang="ru-RU" sz="3600" b="1" dirty="0"/>
              <a:t>* </a:t>
            </a:r>
            <a:r>
              <a:rPr lang="ru-RU" sz="3600" b="1" i="1" dirty="0"/>
              <a:t>имеющийся общий и управленческий опыт. </a:t>
            </a:r>
            <a:endParaRPr lang="ru-RU" sz="3600" b="1" i="1" dirty="0" smtClean="0"/>
          </a:p>
          <a:p>
            <a:pPr hangingPunct="0"/>
            <a:r>
              <a:rPr lang="ru-RU" sz="3600" b="1" dirty="0" smtClean="0"/>
              <a:t>Таким </a:t>
            </a:r>
            <a:r>
              <a:rPr lang="ru-RU" sz="3600" b="1" dirty="0"/>
              <a:t>образом, факторов, влияющих на выбор стиля управления организацией, много, все они тесно взаимосвязаны, дополняют друг друга, а иногда и вступают в противоречия между собой. Вот почему нет единого правила, позволяющего руководителю определить, как следует вести себя в той или иной ситуации. Все зависит от того, насколько профессионально и психологически образован и подготовлен руководитель. Высокий уровень профессиональной и психологической компетентности поможет ему правильно определить, когда, где и как он должен действовать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808396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accent2"/>
                </a:solidFill>
              </a:rPr>
              <a:t>Благодарим за внимание!</a:t>
            </a:r>
            <a:endParaRPr lang="ru-RU" b="1" dirty="0">
              <a:solidFill>
                <a:schemeClr val="accent2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9280" y="1356360"/>
            <a:ext cx="8702040" cy="5333999"/>
          </a:xfrm>
        </p:spPr>
      </p:pic>
    </p:spTree>
    <p:extLst>
      <p:ext uri="{BB962C8B-B14F-4D97-AF65-F5344CB8AC3E}">
        <p14:creationId xmlns:p14="http://schemas.microsoft.com/office/powerpoint/2010/main" val="16752182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81028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2800" b="1" i="1" dirty="0">
                <a:solidFill>
                  <a:srgbClr val="FF0000"/>
                </a:solidFill>
              </a:rPr>
              <a:t>Рекомендуемая литература:</a:t>
            </a:r>
            <a:endParaRPr lang="ru-RU" sz="2800" b="1" dirty="0">
              <a:solidFill>
                <a:srgbClr val="FF0000"/>
              </a:solidFill>
            </a:endParaRPr>
          </a:p>
        </p:txBody>
      </p:sp>
      <p:pic>
        <p:nvPicPr>
          <p:cNvPr id="7172" name="Рисунок 4" descr="http://www.psy-files.ru/templates/school/images/books.jpg"/>
          <p:cNvPicPr>
            <a:picLocks noGrp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63" r="10263"/>
          <a:stretch>
            <a:fillRect/>
          </a:stretch>
        </p:blipFill>
        <p:spPr>
          <a:xfrm>
            <a:off x="1327469" y="1478280"/>
            <a:ext cx="4327526" cy="5379720"/>
          </a:xfrm>
        </p:spPr>
      </p:pic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913120" y="115889"/>
            <a:ext cx="5638800" cy="6456361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1400" dirty="0"/>
              <a:t>Arthur D. Fundamentals of Human Resources Management.</a:t>
            </a:r>
            <a:r>
              <a:rPr lang="en-GB" sz="1400" dirty="0"/>
              <a:t>fourth edition. </a:t>
            </a:r>
            <a:r>
              <a:rPr lang="en-US" sz="1400" dirty="0" err="1"/>
              <a:t>Amacom</a:t>
            </a:r>
            <a:r>
              <a:rPr lang="ru-RU" sz="1400" dirty="0"/>
              <a:t>, 2011.</a:t>
            </a:r>
          </a:p>
          <a:p>
            <a:pPr>
              <a:defRPr/>
            </a:pPr>
            <a:r>
              <a:rPr lang="en-GB" sz="1400" dirty="0"/>
              <a:t>Becker G.S. (2011) Human capital: Theoretical and Empirical Analysis. - N-Y., 2011</a:t>
            </a:r>
            <a:r>
              <a:rPr lang="en-US" sz="1400" dirty="0"/>
              <a:t>.</a:t>
            </a:r>
            <a:endParaRPr lang="ru-RU" sz="1400" dirty="0"/>
          </a:p>
          <a:p>
            <a:pPr>
              <a:defRPr/>
            </a:pPr>
            <a:r>
              <a:rPr lang="ru-RU" sz="1400" dirty="0"/>
              <a:t>Бекоева Д.Д. Организационная психология: учебник для </a:t>
            </a:r>
            <a:r>
              <a:rPr lang="ru-RU" sz="1400" dirty="0" err="1"/>
              <a:t>студ.учрежденицй</a:t>
            </a:r>
            <a:r>
              <a:rPr lang="ru-RU" sz="1400" dirty="0"/>
              <a:t> высшего образования. – </a:t>
            </a:r>
            <a:r>
              <a:rPr lang="ru-RU" sz="1400" dirty="0" err="1"/>
              <a:t>М.:Издательский</a:t>
            </a:r>
            <a:r>
              <a:rPr lang="ru-RU" sz="1400" dirty="0"/>
              <a:t> центр «Академия», 2014. -256 с. </a:t>
            </a:r>
          </a:p>
          <a:p>
            <a:pPr>
              <a:defRPr/>
            </a:pPr>
            <a:r>
              <a:rPr lang="ru-RU" sz="1400" dirty="0"/>
              <a:t>Волкогонова О. Д. Управленческая психология: учебник. - М.: Форум : ИНФРА-М, 2013.</a:t>
            </a:r>
          </a:p>
          <a:p>
            <a:pPr>
              <a:defRPr/>
            </a:pPr>
            <a:r>
              <a:rPr lang="ru-RU" sz="1400" dirty="0" err="1"/>
              <a:t>Глумаков</a:t>
            </a:r>
            <a:r>
              <a:rPr lang="ru-RU" sz="1400" dirty="0"/>
              <a:t> В. Н. Организационное поведение: учебник - М.: Вузовский учебник, 2014.</a:t>
            </a:r>
          </a:p>
          <a:p>
            <a:pPr>
              <a:defRPr/>
            </a:pPr>
            <a:r>
              <a:rPr lang="ru-RU" sz="1400" dirty="0" err="1"/>
              <a:t>Занковский</a:t>
            </a:r>
            <a:r>
              <a:rPr lang="ru-RU" sz="1400" dirty="0"/>
              <a:t> А.Н. Организационная </a:t>
            </a:r>
            <a:r>
              <a:rPr lang="ru-RU" sz="1400" dirty="0" err="1"/>
              <a:t>психология:Учебное</a:t>
            </a:r>
            <a:r>
              <a:rPr lang="ru-RU" sz="1400" dirty="0"/>
              <a:t> пособие для вузов, 2016. </a:t>
            </a:r>
            <a:r>
              <a:rPr lang="ru-RU" sz="1400" dirty="0" err="1"/>
              <a:t>М.:Флинта</a:t>
            </a:r>
            <a:r>
              <a:rPr lang="ru-RU" sz="1400" dirty="0"/>
              <a:t> МПСИ.</a:t>
            </a:r>
          </a:p>
          <a:p>
            <a:pPr>
              <a:defRPr/>
            </a:pPr>
            <a:r>
              <a:rPr lang="ru-RU" sz="1400" dirty="0" err="1"/>
              <a:t>Жубаназарова</a:t>
            </a:r>
            <a:r>
              <a:rPr lang="ru-RU" sz="1400" dirty="0"/>
              <a:t> Н.С. </a:t>
            </a:r>
            <a:r>
              <a:rPr lang="ru-RU" sz="1400" dirty="0" err="1"/>
              <a:t>Жас</a:t>
            </a:r>
            <a:r>
              <a:rPr lang="ru-RU" sz="1400" dirty="0"/>
              <a:t> </a:t>
            </a:r>
            <a:r>
              <a:rPr lang="ru-RU" sz="1400" dirty="0" err="1"/>
              <a:t>ерекшел</a:t>
            </a:r>
            <a:r>
              <a:rPr lang="kk-KZ" sz="1400" dirty="0"/>
              <a:t>іқ психологиясы</a:t>
            </a:r>
            <a:r>
              <a:rPr lang="ru-RU" sz="1400" dirty="0"/>
              <a:t>. – Алматы: МОН, 2015.</a:t>
            </a:r>
          </a:p>
          <a:p>
            <a:pPr>
              <a:defRPr/>
            </a:pPr>
            <a:r>
              <a:rPr lang="ru-RU" sz="1400" dirty="0"/>
              <a:t>Захарова Л.Н. Психология управления.- М.: Логос, 2015. </a:t>
            </a:r>
          </a:p>
          <a:p>
            <a:pPr>
              <a:defRPr/>
            </a:pPr>
            <a:r>
              <a:rPr lang="ru-RU" sz="1400" dirty="0"/>
              <a:t>Карпов А.В. Психология менеджмента. – М.:</a:t>
            </a:r>
            <a:r>
              <a:rPr lang="ru-RU" sz="1400" dirty="0" err="1"/>
              <a:t>Гардарики</a:t>
            </a:r>
            <a:r>
              <a:rPr lang="ru-RU" sz="1400" dirty="0"/>
              <a:t>, 2017.</a:t>
            </a:r>
          </a:p>
          <a:p>
            <a:pPr>
              <a:defRPr/>
            </a:pPr>
            <a:r>
              <a:rPr lang="en-US" sz="1400" dirty="0" err="1"/>
              <a:t>Korman</a:t>
            </a:r>
            <a:r>
              <a:rPr lang="en-US" sz="1400" dirty="0"/>
              <a:t> A</a:t>
            </a:r>
            <a:r>
              <a:rPr lang="en-US" sz="1400" i="1" dirty="0"/>
              <a:t>. </a:t>
            </a:r>
            <a:r>
              <a:rPr lang="en-US" sz="1400" dirty="0"/>
              <a:t>Consideration, initiating structure, and organizational criteria</a:t>
            </a:r>
            <a:r>
              <a:rPr lang="ru-RU" sz="1400" dirty="0"/>
              <a:t>—</a:t>
            </a:r>
            <a:r>
              <a:rPr lang="en-US" sz="1400" dirty="0"/>
              <a:t>A review //Personnel Psychology, </a:t>
            </a:r>
            <a:r>
              <a:rPr lang="ru-RU" sz="1400" dirty="0"/>
              <a:t>1966.</a:t>
            </a:r>
          </a:p>
          <a:p>
            <a:pPr>
              <a:defRPr/>
            </a:pPr>
            <a:r>
              <a:rPr lang="en-GB" sz="1400" cap="all" dirty="0"/>
              <a:t>S</a:t>
            </a:r>
            <a:r>
              <a:rPr lang="en-GB" sz="1400" dirty="0"/>
              <a:t>anderson</a:t>
            </a:r>
            <a:r>
              <a:rPr lang="en-GB" sz="1400" cap="all" dirty="0"/>
              <a:t> a., </a:t>
            </a:r>
            <a:r>
              <a:rPr lang="en-GB" sz="1400" cap="all" dirty="0" err="1"/>
              <a:t>s</a:t>
            </a:r>
            <a:r>
              <a:rPr lang="en-GB" sz="1400" dirty="0" err="1"/>
              <a:t>afdar</a:t>
            </a:r>
            <a:r>
              <a:rPr lang="en-GB" sz="1400" dirty="0"/>
              <a:t> </a:t>
            </a:r>
            <a:r>
              <a:rPr lang="en-GB" sz="1400" cap="all" dirty="0"/>
              <a:t>S.</a:t>
            </a:r>
            <a:r>
              <a:rPr lang="en-GB" sz="1400" dirty="0"/>
              <a:t> (2012).</a:t>
            </a:r>
            <a:r>
              <a:rPr lang="en-GB" sz="1400" cap="all" dirty="0"/>
              <a:t> S</a:t>
            </a:r>
            <a:r>
              <a:rPr lang="en-GB" sz="1400" dirty="0"/>
              <a:t>ocial psychology</a:t>
            </a:r>
            <a:r>
              <a:rPr lang="en-GB" sz="1400" cap="all" dirty="0"/>
              <a:t>.- u</a:t>
            </a:r>
            <a:r>
              <a:rPr lang="en-GB" sz="1400" dirty="0"/>
              <a:t>niversity of Guelph. Wiley-sons</a:t>
            </a:r>
            <a:r>
              <a:rPr lang="en-US" sz="1400" dirty="0"/>
              <a:t>. </a:t>
            </a:r>
            <a:r>
              <a:rPr lang="en-GB" sz="1400" dirty="0"/>
              <a:t>Canada</a:t>
            </a:r>
            <a:r>
              <a:rPr lang="ru-RU" sz="1400" dirty="0"/>
              <a:t>. </a:t>
            </a:r>
            <a:r>
              <a:rPr lang="en-GB" sz="1400" dirty="0"/>
              <a:t>Ltd</a:t>
            </a:r>
            <a:r>
              <a:rPr lang="ru-RU" sz="1400" dirty="0"/>
              <a:t>.</a:t>
            </a:r>
          </a:p>
          <a:p>
            <a:pPr>
              <a:defRPr/>
            </a:pPr>
            <a:r>
              <a:rPr lang="ru-RU" sz="1400" dirty="0"/>
              <a:t>Организационная психология: учебник / Ред. Е.И. Рогов. - М.: </a:t>
            </a:r>
            <a:r>
              <a:rPr lang="ru-RU" sz="1400" dirty="0" err="1"/>
              <a:t>Юрайт</a:t>
            </a:r>
            <a:r>
              <a:rPr lang="ru-RU" sz="1400" dirty="0"/>
              <a:t>, 2017.</a:t>
            </a:r>
          </a:p>
          <a:p>
            <a:pPr>
              <a:defRPr/>
            </a:pPr>
            <a:r>
              <a:rPr lang="ru-RU" sz="1400" dirty="0" err="1"/>
              <a:t>Почебут</a:t>
            </a:r>
            <a:r>
              <a:rPr lang="ru-RU" sz="1400" dirty="0"/>
              <a:t> Л.Г., </a:t>
            </a:r>
            <a:r>
              <a:rPr lang="ru-RU" sz="1400" dirty="0" err="1"/>
              <a:t>Чикер</a:t>
            </a:r>
            <a:r>
              <a:rPr lang="ru-RU" sz="1400" dirty="0"/>
              <a:t> В.А. Организационная социальная психология. </a:t>
            </a:r>
            <a:r>
              <a:rPr lang="ru-RU" sz="1400" dirty="0" err="1"/>
              <a:t>Спб</a:t>
            </a:r>
            <a:r>
              <a:rPr lang="ru-RU" sz="1400" dirty="0"/>
              <a:t>.: Речь, 2015</a:t>
            </a:r>
            <a:r>
              <a:rPr lang="ru-RU" sz="1600" dirty="0"/>
              <a:t>. </a:t>
            </a:r>
          </a:p>
          <a:p>
            <a:pPr>
              <a:defRPr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30458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ВОПРОСЫ: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b="1" dirty="0" smtClean="0"/>
          </a:p>
          <a:p>
            <a:r>
              <a:rPr lang="ru-RU" b="1" dirty="0"/>
              <a:t>Психология индивидуального стиля руководства.</a:t>
            </a:r>
          </a:p>
          <a:p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/>
              <a:t>Сравнительная характеристика трех стилей управления.</a:t>
            </a:r>
          </a:p>
          <a:p>
            <a:r>
              <a:rPr lang="ru-RU" b="1" dirty="0"/>
              <a:t>Объективные и субъективные факторы выбора стиля </a:t>
            </a:r>
            <a:r>
              <a:rPr lang="ru-RU" b="1" dirty="0" smtClean="0"/>
              <a:t>руководства.</a:t>
            </a:r>
          </a:p>
          <a:p>
            <a:r>
              <a:rPr lang="ru-RU" b="1" dirty="0"/>
              <a:t>Типология руководителей по </a:t>
            </a:r>
            <a:r>
              <a:rPr lang="ru-RU" b="1" dirty="0" err="1"/>
              <a:t>Адизису</a:t>
            </a:r>
            <a:r>
              <a:rPr lang="ru-RU" b="1" dirty="0"/>
              <a:t>.</a:t>
            </a:r>
          </a:p>
          <a:p>
            <a:r>
              <a:rPr lang="ru-RU" b="1" dirty="0"/>
              <a:t>Типология руководителей.</a:t>
            </a:r>
          </a:p>
          <a:p>
            <a:r>
              <a:rPr lang="ru-RU" b="1" dirty="0"/>
              <a:t>Типология топ-менеджеров.</a:t>
            </a:r>
            <a:endParaRPr lang="ru-RU" b="1" dirty="0"/>
          </a:p>
          <a:p>
            <a:endParaRPr lang="ru-RU" dirty="0"/>
          </a:p>
          <a:p>
            <a:endParaRPr lang="ru-RU" b="1" dirty="0" smtClean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743310" y="270234"/>
            <a:ext cx="10515600" cy="549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284145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000" b="1" dirty="0">
                <a:solidFill>
                  <a:srgbClr val="C00000"/>
                </a:solidFill>
              </a:rPr>
              <a:t>П</a:t>
            </a:r>
            <a:r>
              <a:rPr lang="ru-RU" sz="4000" b="1" dirty="0" smtClean="0">
                <a:solidFill>
                  <a:srgbClr val="C00000"/>
                </a:solidFill>
              </a:rPr>
              <a:t>сихология индивидуального стиля </a:t>
            </a:r>
            <a:r>
              <a:rPr lang="ru-RU" b="1" dirty="0" smtClean="0">
                <a:solidFill>
                  <a:srgbClr val="C00000"/>
                </a:solidFill>
              </a:rPr>
              <a:t>руководства 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4"/>
            <a:ext cx="6572250" cy="5032375"/>
          </a:xfrm>
        </p:spPr>
        <p:txBody>
          <a:bodyPr>
            <a:normAutofit fontScale="77500" lnSpcReduction="20000"/>
          </a:bodyPr>
          <a:lstStyle/>
          <a:p>
            <a:r>
              <a:rPr lang="ru-RU" sz="3600" b="1" i="1" u="sng" dirty="0"/>
              <a:t>Руководить </a:t>
            </a:r>
            <a:r>
              <a:rPr lang="ru-RU" sz="3600" b="1" u="sng" dirty="0"/>
              <a:t>— </a:t>
            </a:r>
            <a:r>
              <a:rPr lang="ru-RU" sz="3600" b="1" i="1" u="sng" dirty="0"/>
              <a:t>значит менять стиль.</a:t>
            </a:r>
            <a:endParaRPr lang="ru-RU" sz="3600" b="1" dirty="0"/>
          </a:p>
          <a:p>
            <a:r>
              <a:rPr lang="ru-RU" sz="3600" b="1" dirty="0"/>
              <a:t>Одной из наиболее изученных вопросов в сфере руководства и лидерства является проблема стиля управления</a:t>
            </a:r>
            <a:r>
              <a:rPr lang="ru-RU" sz="3600" b="1" dirty="0" smtClean="0"/>
              <a:t>.</a:t>
            </a:r>
          </a:p>
          <a:p>
            <a:r>
              <a:rPr lang="ru-RU" sz="3600" b="1" dirty="0" smtClean="0"/>
              <a:t> </a:t>
            </a:r>
            <a:r>
              <a:rPr lang="ru-RU" sz="3600" b="1" i="1" u="sng" dirty="0"/>
              <a:t>Под стилем управления </a:t>
            </a:r>
            <a:r>
              <a:rPr lang="ru-RU" sz="3600" b="1" dirty="0"/>
              <a:t>понимается </a:t>
            </a:r>
            <a:r>
              <a:rPr lang="ru-RU" sz="3600" b="1" i="1" dirty="0"/>
              <a:t>устойчивая система способов, методов и форм воздействия руководителя, создающая своеобразный почерк управленческого поведения. </a:t>
            </a:r>
            <a:r>
              <a:rPr lang="ru-RU" sz="3600" b="1" dirty="0"/>
              <a:t>Проблемой стиля управления в организациях стали серьезно интересоваться относительно недавно — в начале этого века.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0450" y="1690688"/>
            <a:ext cx="4522470" cy="4847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73199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1993880" cy="6964680"/>
          </a:xfrm>
        </p:spPr>
        <p:txBody>
          <a:bodyPr>
            <a:normAutofit/>
          </a:bodyPr>
          <a:lstStyle/>
          <a:p>
            <a:pPr hangingPunct="0"/>
            <a:r>
              <a:rPr lang="ru-RU" b="1" dirty="0"/>
              <a:t>Основываясь на выводах и закономерностях, выявленных в ходе экспериментов, Левин дал характеристику каждого из этих классических стилей управления: </a:t>
            </a:r>
            <a:r>
              <a:rPr lang="ru-RU" b="1" i="1" u="sng" dirty="0"/>
              <a:t>авторитарного, демократического и попустительского. </a:t>
            </a:r>
            <a:endParaRPr lang="ru-RU" b="1" i="1" u="sng" dirty="0" smtClean="0"/>
          </a:p>
          <a:p>
            <a:pPr hangingPunct="0"/>
            <a:r>
              <a:rPr lang="ru-RU" b="1" dirty="0" smtClean="0"/>
              <a:t>В </a:t>
            </a:r>
            <a:r>
              <a:rPr lang="ru-RU" b="1" dirty="0"/>
              <a:t>литературе встречаются различные их названия: авторитарный называют директивным, попустительский — анархичным, нейтральным, формальным, разрешительным, либеральным. </a:t>
            </a:r>
          </a:p>
          <a:p>
            <a:pPr hangingPunct="0"/>
            <a:r>
              <a:rPr lang="ru-RU" b="1" dirty="0" err="1" smtClean="0"/>
              <a:t>К.Левин</a:t>
            </a:r>
            <a:r>
              <a:rPr lang="ru-RU" b="1" dirty="0" smtClean="0"/>
              <a:t> </a:t>
            </a:r>
            <a:r>
              <a:rPr lang="ru-RU" b="1" dirty="0"/>
              <a:t>и его сотрудники установили, </a:t>
            </a:r>
            <a:r>
              <a:rPr lang="ru-RU" b="1" dirty="0" smtClean="0"/>
              <a:t>что наиболее </a:t>
            </a:r>
            <a:r>
              <a:rPr lang="ru-RU" b="1" dirty="0"/>
              <a:t>целесообразным стилем руководства является </a:t>
            </a:r>
            <a:r>
              <a:rPr lang="ru-RU" b="1" i="1" dirty="0"/>
              <a:t>демократический. </a:t>
            </a:r>
            <a:endParaRPr lang="ru-RU" b="1" i="1" dirty="0" smtClean="0"/>
          </a:p>
          <a:p>
            <a:pPr hangingPunct="0"/>
            <a:r>
              <a:rPr lang="ru-RU" b="1" dirty="0" smtClean="0"/>
              <a:t>Во-первых</a:t>
            </a:r>
            <a:r>
              <a:rPr lang="ru-RU" b="1" dirty="0"/>
              <a:t>, этот стиль создает более благоприятную атмосферу и способствует более активному включению членов группы в совместную деятельность. </a:t>
            </a:r>
            <a:endParaRPr lang="ru-RU" b="1" dirty="0" smtClean="0"/>
          </a:p>
          <a:p>
            <a:pPr hangingPunct="0"/>
            <a:r>
              <a:rPr lang="ru-RU" b="1" dirty="0" smtClean="0"/>
              <a:t>Во-вторых</a:t>
            </a:r>
            <a:r>
              <a:rPr lang="ru-RU" b="1" dirty="0"/>
              <a:t>, при этом стиле руководства группа отличается наивысшей удовлетворенностью, стремлением к творчеству. </a:t>
            </a:r>
            <a:endParaRPr lang="ru-RU" b="1" dirty="0" smtClean="0"/>
          </a:p>
          <a:p>
            <a:pPr hangingPunct="0"/>
            <a:r>
              <a:rPr lang="ru-RU" b="1" dirty="0" smtClean="0"/>
              <a:t>в-третьих</a:t>
            </a:r>
            <a:r>
              <a:rPr lang="ru-RU" b="1" dirty="0"/>
              <a:t>, этот стиль обеспечивает установление наиболее благоприятных взаимоотношений между руководителем и группой.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782196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67640"/>
            <a:ext cx="12313920" cy="6583680"/>
          </a:xfrm>
        </p:spPr>
        <p:txBody>
          <a:bodyPr>
            <a:normAutofit lnSpcReduction="10000"/>
          </a:bodyPr>
          <a:lstStyle/>
          <a:p>
            <a:pPr hangingPunct="0"/>
            <a:r>
              <a:rPr lang="ru-RU" b="1" dirty="0"/>
              <a:t>На основании исследования </a:t>
            </a:r>
            <a:r>
              <a:rPr lang="ru-RU" b="1" dirty="0" err="1"/>
              <a:t>К.Левин</a:t>
            </a:r>
            <a:r>
              <a:rPr lang="ru-RU" b="1" dirty="0"/>
              <a:t> дал примерную характеристику каждого стиля и целесообразности его использования.</a:t>
            </a:r>
          </a:p>
          <a:p>
            <a:pPr hangingPunct="0"/>
            <a:r>
              <a:rPr lang="ru-RU" b="1" i="1" u="sng" dirty="0"/>
              <a:t>1. Авторитарный стиль. </a:t>
            </a:r>
            <a:r>
              <a:rPr lang="ru-RU" b="1" dirty="0"/>
              <a:t>Решение принимает руководитель единолично. Он действует по отношению к подчиненным властно, жестко закрепляет роли участников, осуществляет детальный контроль, сосредоточивает в своих руках все основные функции управления.</a:t>
            </a:r>
          </a:p>
          <a:p>
            <a:pPr hangingPunct="0"/>
            <a:r>
              <a:rPr lang="ru-RU" b="1" dirty="0"/>
              <a:t>Этот стиль наиболее эффективен в хорошо упорядоченных (структурированных) ситуациях, когда деятельность подчиненных носит </a:t>
            </a:r>
            <a:r>
              <a:rPr lang="ru-RU" b="1" dirty="0" err="1"/>
              <a:t>алгоритмизуемый</a:t>
            </a:r>
            <a:r>
              <a:rPr lang="ru-RU" b="1" dirty="0"/>
              <a:t> характер (по заданной системе правил). Ориентирован на решение </a:t>
            </a:r>
            <a:r>
              <a:rPr lang="ru-RU" b="1" dirty="0" err="1"/>
              <a:t>алгоритмизуемых</a:t>
            </a:r>
            <a:r>
              <a:rPr lang="ru-RU" b="1" dirty="0"/>
              <a:t> задач.</a:t>
            </a:r>
          </a:p>
          <a:p>
            <a:pPr hangingPunct="0"/>
            <a:r>
              <a:rPr lang="ru-RU" b="1" dirty="0"/>
              <a:t>2. </a:t>
            </a:r>
            <a:r>
              <a:rPr lang="ru-RU" b="1" u="sng" dirty="0"/>
              <a:t>Демократический стиль. </a:t>
            </a:r>
            <a:r>
              <a:rPr lang="ru-RU" b="1" dirty="0"/>
              <a:t>Решения принимаются руководителем совместно с подчиненными. При таком стиле лидер стремится управлять группой совместно с подчиненными, предоставляя им свободу действий, организуя обсуждение своих решений, поддерживая инициативу.</a:t>
            </a:r>
          </a:p>
          <a:p>
            <a:pPr hangingPunct="0"/>
            <a:r>
              <a:rPr lang="ru-RU" b="1" dirty="0"/>
              <a:t>Этот стиль наиболее эффективен в слабо структурированных ситуациях и ориентирован на межличностные отношения, решение творческих задач.</a:t>
            </a:r>
          </a:p>
          <a:p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5891844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0" y="243840"/>
            <a:ext cx="6019800" cy="6614160"/>
          </a:xfrm>
        </p:spPr>
        <p:txBody>
          <a:bodyPr>
            <a:normAutofit fontScale="92500" lnSpcReduction="20000"/>
          </a:bodyPr>
          <a:lstStyle/>
          <a:p>
            <a:r>
              <a:rPr lang="ru-RU" sz="3200" b="1" i="1" u="sng" dirty="0"/>
              <a:t>3. Либеральный стиль. </a:t>
            </a:r>
            <a:r>
              <a:rPr lang="ru-RU" sz="3200" b="1" dirty="0"/>
              <a:t>Решения навязываются подчиненными руководителю. </a:t>
            </a:r>
            <a:endParaRPr lang="ru-RU" sz="3200" b="1" dirty="0" smtClean="0"/>
          </a:p>
          <a:p>
            <a:r>
              <a:rPr lang="ru-RU" sz="3200" b="1" dirty="0" smtClean="0"/>
              <a:t>Он </a:t>
            </a:r>
            <a:r>
              <a:rPr lang="ru-RU" sz="3200" b="1" dirty="0"/>
              <a:t>практически устраняется от активного управления группой, ведет себя, как рядовой участник, предоставляет участникам группы полную свободу. </a:t>
            </a:r>
            <a:endParaRPr lang="ru-RU" sz="3200" b="1" dirty="0" smtClean="0"/>
          </a:p>
          <a:p>
            <a:r>
              <a:rPr lang="ru-RU" sz="3200" b="1" dirty="0" smtClean="0"/>
              <a:t>Участники </a:t>
            </a:r>
            <a:r>
              <a:rPr lang="ru-RU" sz="3200" b="1" dirty="0"/>
              <a:t>группы ведут себя в соответствии со своими желаниями, их активность носит спонтанный характер</a:t>
            </a:r>
            <a:r>
              <a:rPr lang="ru-RU" sz="3200" b="1" dirty="0" smtClean="0"/>
              <a:t>.</a:t>
            </a:r>
          </a:p>
          <a:p>
            <a:r>
              <a:rPr lang="ru-RU" sz="3200" b="1" dirty="0" smtClean="0"/>
              <a:t> </a:t>
            </a:r>
            <a:r>
              <a:rPr lang="ru-RU" sz="3200" b="1" dirty="0"/>
              <a:t>Этот стиль наиболее эффективен в ситуациях поиска наиболее продуктивных направлений групповой деятельности.</a:t>
            </a:r>
          </a:p>
          <a:p>
            <a:endParaRPr lang="ru-RU" dirty="0"/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7480" y="137160"/>
            <a:ext cx="5577840" cy="6339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8256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0947" y="232913"/>
            <a:ext cx="10515600" cy="20703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200" b="1" dirty="0" smtClean="0"/>
              <a:t/>
            </a:r>
            <a:br>
              <a:rPr lang="ru-RU" sz="2200" b="1" dirty="0" smtClean="0"/>
            </a:br>
            <a:r>
              <a:rPr lang="ru-RU" sz="2200" b="1" dirty="0" smtClean="0"/>
              <a:t>Сравнительная </a:t>
            </a:r>
            <a:r>
              <a:rPr lang="ru-RU" sz="2200" b="1" dirty="0"/>
              <a:t>характеристика трех стилей управления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/>
          </p:nvPr>
        </p:nvGraphicFramePr>
        <p:xfrm>
          <a:off x="1802922" y="690114"/>
          <a:ext cx="9383238" cy="596976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866835"/>
                <a:gridCol w="4516403"/>
              </a:tblGrid>
              <a:tr h="330268"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Формальная сторона</a:t>
                      </a:r>
                      <a:endParaRPr lang="ru-RU" sz="1000" dirty="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Содержательная сторона</a:t>
                      </a:r>
                      <a:endParaRPr lang="ru-RU" sz="10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</a:tr>
              <a:tr h="305326">
                <a:tc gridSpan="2"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Авторитарный стиль</a:t>
                      </a:r>
                      <a:endParaRPr lang="ru-RU" sz="1000" dirty="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981608"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Деловые, краткие распоряжения.</a:t>
                      </a:r>
                      <a:endParaRPr lang="ru-RU" sz="1000">
                        <a:effectLst/>
                      </a:endParaRPr>
                    </a:p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Запреты без снисхождения, с</a:t>
                      </a:r>
                      <a:endParaRPr lang="ru-RU" sz="1000">
                        <a:effectLst/>
                      </a:endParaRPr>
                    </a:p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угрозой.</a:t>
                      </a:r>
                      <a:endParaRPr lang="ru-RU" sz="1000">
                        <a:effectLst/>
                      </a:endParaRPr>
                    </a:p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Четкий язык, неприветливый тон.</a:t>
                      </a:r>
                      <a:endParaRPr lang="ru-RU" sz="1000">
                        <a:effectLst/>
                      </a:endParaRPr>
                    </a:p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Похвала и порицание</a:t>
                      </a:r>
                      <a:endParaRPr lang="ru-RU" sz="1000">
                        <a:effectLst/>
                      </a:endParaRPr>
                    </a:p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субъективны.</a:t>
                      </a:r>
                      <a:endParaRPr lang="ru-RU" sz="1000">
                        <a:effectLst/>
                      </a:endParaRPr>
                    </a:p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Эмоции не принимаются в расчет.</a:t>
                      </a:r>
                      <a:endParaRPr lang="ru-RU" sz="1000">
                        <a:effectLst/>
                      </a:endParaRPr>
                    </a:p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Позиция лидера — вне группы.</a:t>
                      </a:r>
                      <a:endParaRPr lang="ru-RU" sz="10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Дела группе планируются заранее</a:t>
                      </a:r>
                      <a:endParaRPr lang="ru-RU" sz="1000">
                        <a:effectLst/>
                      </a:endParaRPr>
                    </a:p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(во всем объеме).</a:t>
                      </a:r>
                      <a:endParaRPr lang="ru-RU" sz="1000">
                        <a:effectLst/>
                      </a:endParaRPr>
                    </a:p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Определяются лишь</a:t>
                      </a:r>
                      <a:endParaRPr lang="ru-RU" sz="1000">
                        <a:effectLst/>
                      </a:endParaRPr>
                    </a:p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непосредственные цели,</a:t>
                      </a:r>
                      <a:endParaRPr lang="ru-RU" sz="1000">
                        <a:effectLst/>
                      </a:endParaRPr>
                    </a:p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дальние — неизвестны.</a:t>
                      </a:r>
                      <a:endParaRPr lang="ru-RU" sz="1000">
                        <a:effectLst/>
                      </a:endParaRPr>
                    </a:p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Голос руководителя —</a:t>
                      </a:r>
                      <a:endParaRPr lang="ru-RU" sz="1000">
                        <a:effectLst/>
                      </a:endParaRPr>
                    </a:p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решающий.</a:t>
                      </a:r>
                      <a:endParaRPr lang="ru-RU" sz="10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</a:tr>
              <a:tr h="313926">
                <a:tc gridSpan="2"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Демократический стиль</a:t>
                      </a:r>
                      <a:endParaRPr lang="ru-RU" sz="10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86206"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Распоряжения и запреты — с</a:t>
                      </a:r>
                      <a:endParaRPr lang="ru-RU" sz="1000">
                        <a:effectLst/>
                      </a:endParaRPr>
                    </a:p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советами.</a:t>
                      </a:r>
                      <a:endParaRPr lang="ru-RU" sz="1000">
                        <a:effectLst/>
                      </a:endParaRPr>
                    </a:p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Позиция лидера — внутри</a:t>
                      </a:r>
                      <a:endParaRPr lang="ru-RU" sz="1000">
                        <a:effectLst/>
                      </a:endParaRPr>
                    </a:p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группы.</a:t>
                      </a:r>
                      <a:endParaRPr lang="ru-RU" sz="10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Мероприятия планируются не</a:t>
                      </a:r>
                      <a:endParaRPr lang="ru-RU" sz="1000" dirty="0">
                        <a:effectLst/>
                      </a:endParaRPr>
                    </a:p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заранее, а в группе.</a:t>
                      </a:r>
                      <a:endParaRPr lang="ru-RU" sz="1000" dirty="0">
                        <a:effectLst/>
                      </a:endParaRPr>
                    </a:p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За реализацию предложений</a:t>
                      </a:r>
                      <a:endParaRPr lang="ru-RU" sz="1000" dirty="0">
                        <a:effectLst/>
                      </a:endParaRPr>
                    </a:p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отвечают все.</a:t>
                      </a:r>
                      <a:endParaRPr lang="ru-RU" sz="1000" dirty="0">
                        <a:effectLst/>
                      </a:endParaRPr>
                    </a:p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Все разделы работы не только</a:t>
                      </a:r>
                      <a:endParaRPr lang="ru-RU" sz="1000" dirty="0">
                        <a:effectLst/>
                      </a:endParaRPr>
                    </a:p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предлагаются, но и собираются.</a:t>
                      </a:r>
                      <a:endParaRPr lang="ru-RU" sz="1000" dirty="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</a:tr>
              <a:tr h="313926">
                <a:tc gridSpan="2"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Либеральный стиль</a:t>
                      </a:r>
                      <a:endParaRPr lang="ru-RU" sz="10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38505"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Тон — конвенциальный.</a:t>
                      </a:r>
                      <a:endParaRPr lang="ru-RU" sz="1000">
                        <a:effectLst/>
                      </a:endParaRPr>
                    </a:p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Отсутствие похвалы, порицаний.</a:t>
                      </a:r>
                      <a:endParaRPr lang="ru-RU" sz="1000">
                        <a:effectLst/>
                      </a:endParaRPr>
                    </a:p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Никакого сотрудничества.</a:t>
                      </a:r>
                      <a:endParaRPr lang="ru-RU" sz="1000">
                        <a:effectLst/>
                      </a:endParaRPr>
                    </a:p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Позиция лидера — незаметно в</a:t>
                      </a:r>
                      <a:endParaRPr lang="ru-RU" sz="1000">
                        <a:effectLst/>
                      </a:endParaRPr>
                    </a:p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стороне от группы.</a:t>
                      </a:r>
                      <a:endParaRPr lang="ru-RU" sz="10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Дела в группе идут сами собой.</a:t>
                      </a:r>
                      <a:endParaRPr lang="ru-RU" sz="1000" dirty="0">
                        <a:effectLst/>
                      </a:endParaRPr>
                    </a:p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Лидер не дает указаний.</a:t>
                      </a:r>
                      <a:endParaRPr lang="ru-RU" sz="1000" dirty="0">
                        <a:effectLst/>
                      </a:endParaRPr>
                    </a:p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Разделы работы складываются из</a:t>
                      </a:r>
                      <a:endParaRPr lang="ru-RU" sz="1000" dirty="0">
                        <a:effectLst/>
                      </a:endParaRPr>
                    </a:p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отдельных интервалов или</a:t>
                      </a:r>
                      <a:endParaRPr lang="ru-RU" sz="1000" dirty="0">
                        <a:effectLst/>
                      </a:endParaRPr>
                    </a:p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исходят от нового лидера.</a:t>
                      </a:r>
                      <a:endParaRPr lang="ru-RU" sz="1000" dirty="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94590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1353800" cy="7071360"/>
          </a:xfrm>
        </p:spPr>
        <p:txBody>
          <a:bodyPr>
            <a:normAutofit fontScale="92500" lnSpcReduction="20000"/>
          </a:bodyPr>
          <a:lstStyle/>
          <a:p>
            <a:pPr hangingPunct="0"/>
            <a:r>
              <a:rPr lang="ru-RU" b="1" dirty="0"/>
              <a:t>Выбор руководителем того или иного стиля руководства определяется рядом объективных и субъективных факторов.</a:t>
            </a:r>
          </a:p>
          <a:p>
            <a:pPr hangingPunct="0"/>
            <a:r>
              <a:rPr lang="ru-RU" b="1" i="1" u="sng" dirty="0"/>
              <a:t>Объективные факторы:</a:t>
            </a:r>
            <a:endParaRPr lang="ru-RU" b="1" u="sng" dirty="0"/>
          </a:p>
          <a:p>
            <a:pPr hangingPunct="0"/>
            <a:r>
              <a:rPr lang="ru-RU" b="1" i="1" dirty="0"/>
              <a:t>*тип организации </a:t>
            </a:r>
            <a:r>
              <a:rPr lang="ru-RU" b="1" dirty="0"/>
              <a:t>(производственная, снабженческо-сбытовая, научная и др.);</a:t>
            </a:r>
          </a:p>
          <a:p>
            <a:pPr hangingPunct="0"/>
            <a:r>
              <a:rPr lang="ru-RU" b="1" dirty="0"/>
              <a:t>*  </a:t>
            </a:r>
            <a:r>
              <a:rPr lang="ru-RU" b="1" i="1" dirty="0"/>
              <a:t>специфика основной деятельности организации </a:t>
            </a:r>
            <a:r>
              <a:rPr lang="ru-RU" b="1" dirty="0"/>
              <a:t>(производственная, снабженческо-сбытовая, учебная, научная и др.);</a:t>
            </a:r>
          </a:p>
          <a:p>
            <a:pPr hangingPunct="0"/>
            <a:r>
              <a:rPr lang="ru-RU" b="1" dirty="0"/>
              <a:t>* </a:t>
            </a:r>
            <a:r>
              <a:rPr lang="ru-RU" b="1" i="1" dirty="0"/>
              <a:t>специфика решаемых задач </a:t>
            </a:r>
            <a:r>
              <a:rPr lang="ru-RU" b="1" dirty="0"/>
              <a:t>(простые и сложные; новые и привычные; очередные и срочные; стандартные и нестандартные; текущие и внезапные и др.);</a:t>
            </a:r>
          </a:p>
          <a:p>
            <a:pPr hangingPunct="0"/>
            <a:r>
              <a:rPr lang="ru-RU" b="1" dirty="0"/>
              <a:t>* </a:t>
            </a:r>
            <a:r>
              <a:rPr lang="ru-RU" b="1" i="1" dirty="0"/>
              <a:t>условия выполнения задач </a:t>
            </a:r>
            <a:r>
              <a:rPr lang="ru-RU" b="1" dirty="0"/>
              <a:t>(благоприятные, неблагоприятные, экстремальные и др.);</a:t>
            </a:r>
          </a:p>
          <a:p>
            <a:pPr hangingPunct="0"/>
            <a:r>
              <a:rPr lang="ru-RU" b="1" dirty="0"/>
              <a:t>* </a:t>
            </a:r>
            <a:r>
              <a:rPr lang="ru-RU" b="1" i="1" dirty="0"/>
              <a:t>способы и средства деятельности организации </a:t>
            </a:r>
            <a:r>
              <a:rPr lang="ru-RU" b="1" dirty="0"/>
              <a:t>(индивидуальные, групповые и др.);</a:t>
            </a:r>
          </a:p>
          <a:p>
            <a:pPr hangingPunct="0"/>
            <a:r>
              <a:rPr lang="ru-RU" b="1" dirty="0"/>
              <a:t>* </a:t>
            </a:r>
            <a:r>
              <a:rPr lang="ru-RU" b="1" i="1" dirty="0"/>
              <a:t>уровень развития организации;</a:t>
            </a:r>
            <a:endParaRPr lang="ru-RU" b="1" dirty="0"/>
          </a:p>
          <a:p>
            <a:pPr hangingPunct="0"/>
            <a:r>
              <a:rPr lang="ru-RU" b="1" i="1" dirty="0"/>
              <a:t>* стиль руководства, формы и методы работы вышестоящего руководителя;</a:t>
            </a:r>
            <a:endParaRPr lang="ru-RU" b="1" dirty="0"/>
          </a:p>
          <a:p>
            <a:r>
              <a:rPr lang="ru-RU" b="1" dirty="0"/>
              <a:t>* </a:t>
            </a:r>
            <a:r>
              <a:rPr lang="ru-RU" b="1" i="1" dirty="0"/>
              <a:t>ступень управленческой иерархии, на которой находится руководитель. 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0949316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</TotalTime>
  <Words>1094</Words>
  <Application>Microsoft Office PowerPoint</Application>
  <PresentationFormat>Широкоэкранный</PresentationFormat>
  <Paragraphs>101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Courier New</vt:lpstr>
      <vt:lpstr>Times New Roman</vt:lpstr>
      <vt:lpstr>Office Theme</vt:lpstr>
      <vt:lpstr>Стили руководства и типология руководителей в организации</vt:lpstr>
      <vt:lpstr>Рекомендуемая литература:</vt:lpstr>
      <vt:lpstr>ВОПРОСЫ:</vt:lpstr>
      <vt:lpstr>Психология индивидуального стиля руководства </vt:lpstr>
      <vt:lpstr>Презентация PowerPoint</vt:lpstr>
      <vt:lpstr>Презентация PowerPoint</vt:lpstr>
      <vt:lpstr>Презентация PowerPoint</vt:lpstr>
      <vt:lpstr> Сравнительная характеристика трех стилей управления </vt:lpstr>
      <vt:lpstr>Презентация PowerPoint</vt:lpstr>
      <vt:lpstr>Презентация PowerPoint</vt:lpstr>
      <vt:lpstr>Благодарим за внимание!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Ольга Хабижановна</dc:creator>
  <cp:lastModifiedBy>Ольга Хабижановна</cp:lastModifiedBy>
  <cp:revision>24</cp:revision>
  <dcterms:created xsi:type="dcterms:W3CDTF">2019-10-27T11:56:57Z</dcterms:created>
  <dcterms:modified xsi:type="dcterms:W3CDTF">2019-10-27T17:16:31Z</dcterms:modified>
</cp:coreProperties>
</file>